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8"/>
  </p:notesMasterIdLst>
  <p:handoutMasterIdLst>
    <p:handoutMasterId r:id="rId19"/>
  </p:handoutMasterIdLst>
  <p:sldIdLst>
    <p:sldId id="347" r:id="rId2"/>
    <p:sldId id="366" r:id="rId3"/>
    <p:sldId id="380" r:id="rId4"/>
    <p:sldId id="368" r:id="rId5"/>
    <p:sldId id="369" r:id="rId6"/>
    <p:sldId id="381" r:id="rId7"/>
    <p:sldId id="370" r:id="rId8"/>
    <p:sldId id="371" r:id="rId9"/>
    <p:sldId id="382" r:id="rId10"/>
    <p:sldId id="383" r:id="rId11"/>
    <p:sldId id="384" r:id="rId12"/>
    <p:sldId id="385" r:id="rId13"/>
    <p:sldId id="386" r:id="rId14"/>
    <p:sldId id="387" r:id="rId15"/>
    <p:sldId id="388" r:id="rId16"/>
    <p:sldId id="389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57" autoAdjust="0"/>
    <p:restoredTop sz="94316" autoAdjust="0"/>
  </p:normalViewPr>
  <p:slideViewPr>
    <p:cSldViewPr>
      <p:cViewPr varScale="1">
        <p:scale>
          <a:sx n="66" d="100"/>
          <a:sy n="66" d="100"/>
        </p:scale>
        <p:origin x="956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8/30/2018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419600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241300" y="5791200"/>
            <a:ext cx="8750300" cy="45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6.3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</a:t>
            </a:r>
            <a:r>
              <a:rPr lang="en-US" altLang="en-US" sz="3400" dirty="0" smtClean="0">
                <a:solidFill>
                  <a:schemeClr val="bg1"/>
                </a:solidFill>
                <a:ea typeface="Arial Black"/>
              </a:rPr>
              <a:t>6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Overlay Terms with R</a:t>
            </a:r>
          </a:p>
        </p:txBody>
      </p:sp>
      <p:pic>
        <p:nvPicPr>
          <p:cNvPr id="6" name="Picture Placeholder 5" descr="A set of command lines.&#10;The command lines read, prompt Over lays equals Four Exams [ , c (open single quote Exam close single quote,  open single quote Student close single quote, open single quote Grade close single quote)]&#10;Prompt Overall Mean equals mean (Four Exams dollar Grade)&#10;Prompt Overall Mean&#10;[1] 75&#10;Prompt Treatment Means equals mean (Grade is similar to Exam, data equals Four Exams)&#10;Prompt Treatment Means&#10;1, 72; 2, 87; 3, 68; 4, 73&#10;Prompt Over lays dollar Exam Means equals rep (Treatment Means, 5)&#10;Prompt Block Means equals mean (Grade is similar to Student, data equals Four Exams)&#10;prompt Block Means&#10;Adam, 75; Brenda, 91; Cathy, 79; Dave, 83; Emily, 47&#10;Hash Repeat the effects to fill all 20 rows&#10;Prompt Over lays dollar Grand Mean equals rep (Overall Mean, 20)&#10;Prompt Over lays dollar Student Means equals rep (Block Means, eachequals4)&#10;Prompt Over lays dollar Exam Effect equals Over lays dollar Exam Means minus Overall Mean&#10;Prompt Over lays dollar Student Effect equals Over lays dollar Student Means minus Overall Mean&#10;Hash Find fitted values and residuals&#10;Prompt Over lays dollar Fitted equals Overall Mean plus Over lays dollar Exam Effect plus Over lays dollar Student Effect&#10;Prompt Over lays dollar Residuals equals Over lays dollar Grade minus Over lays dollar Fitted&#10;Prompt Overlays [ , c (1, 2, 3, 4, 7, 8, 10)]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043474" y="1417656"/>
            <a:ext cx="7054195" cy="47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4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Randomized Block </a:t>
            </a:r>
            <a:r>
              <a:rPr lang="en-US" dirty="0" smtClean="0"/>
              <a:t>Design: Partitioning </a:t>
            </a:r>
            <a:r>
              <a:rPr lang="en-US" dirty="0"/>
              <a:t>Variability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247304" y="1407392"/>
                <a:ext cx="8591895" cy="484100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</a:rPr>
                        <m:t>𝑌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r>
                        <a:rPr lang="en-US" i="1" smtClean="0">
                          <a:latin typeface="Cambria Math"/>
                        </a:rPr>
                        <m:t>𝜇</m:t>
                      </m:r>
                      <m:r>
                        <a:rPr lang="en-US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𝑗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+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𝜀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Partition total variability into three pieces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𝑆𝑆𝑇𝑜𝑡𝑎𝑙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𝑆𝑆𝑇𝑟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𝑆𝑆𝐵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𝑆𝑆𝐸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𝑆𝑆𝑇𝑜𝑡𝑎𝑙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𝑖𝑗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̅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..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(as usual)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𝑆𝑆𝑇𝑟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̅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..</m:t>
                                    </m:r>
                                  </m:sub>
                                </m:sSub>
                              </m:e>
                            </m:acc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(treatment means)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𝑆𝑆𝐵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̅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̅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..</m:t>
                                    </m:r>
                                  </m:sub>
                                </m:sSub>
                              </m:e>
                            </m:acc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(block means)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𝑆𝑆𝐸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𝑆𝑆𝑇𝑜𝑡𝑎𝑙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𝑆𝑆𝑇𝑟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𝑆𝑆𝐵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247304" y="1407392"/>
                <a:ext cx="8591895" cy="4841007"/>
              </a:xfrm>
              <a:blipFill rotWithShape="1">
                <a:blip r:embed="rId2"/>
                <a:stretch>
                  <a:fillRect l="-12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5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Partitioning for Exam </a:t>
            </a:r>
            <a:r>
              <a:rPr lang="en-US" dirty="0" smtClean="0"/>
              <a:t>Grades</a:t>
            </a:r>
            <a:endParaRPr lang="en-US" dirty="0"/>
          </a:p>
        </p:txBody>
      </p:sp>
      <p:pic>
        <p:nvPicPr>
          <p:cNvPr id="4" name="Picture Placeholder 3" descr="A table titled Overlays for Exams with twenty rows and seven columns. The column headers are: Exam, Student, Grade, Grand Mean, Exam Effect, Student Effect, Residuals. The data presented in the table is as follows:&#10;Row 1. Exam: 1; Student: Adam; Grade: 62; Grand Mean: 75; Exam Effect: negative 3; Student Effect: 0; Residuals: negative 10.&#10;Row 2. Exam: 2; Student: Adam; Grade: 87; Grand Mean: 75; Exam Effect: 12; Student Effect: 0; Residuals: 0.&#10;Row 3. Exam: 3; Student: Adam; Grade: 74; Grand Mean: 75; Exam Effect: negative 7; Student Effect: 0; Residuals: 6.&#10;Row 4. Exam: 4; Student: Adam; Grade: 77; Grand Mean: 75; Exam Effect: negative 2; Student Effect: 0; Residuals: 4.&#10;Row 5. Exam: 1; Student: Brenda; Grade: 94; Grand Mean: 75; Exam Effect: negative 3; Student Effect: 16; Residuals: 6.&#10;Row 6. Exam: 2; Student: Brenda; Grade: 95; Grand Mean: 75; Exam Effect: 12; Student Effect: 16; Residuals: negative 8.&#10;Row 7. Exam: 3; Student: Brenda; Grade: 86; Grand Mean: 75; Exam Effect: negative 7; Student Effect: 16; Residuals: 2.&#10;Row 8. Exam: 4; Student: Brenda; Grade: 89; Grand Mean: 75; Exam Effect: negative 2; Student Effect: 16; Residuals: 0.&#10;Row 9. Exam: 1; Student: Cathy; Grade: 68; Grand Mean: 75; Exam Effect: negative 3; Student Effect: 4; Residuals: negative 8.&#10;Row 10. Exam: 2; Student: Cathy; Grade: 93; Grand Mean: 75; Exam Effect: 12; Student Effect: 4; Residuals: 2.&#10;Row 11. Exam: 3; Student: Cathy; Grade: 82; Grand Mean: 75; Exam Effect: negative 7; Student Effect: 4; Residuals: 10.&#10;Row 12. Exam: 4; Student: Cathy; Grade: 73; Grand Mean: 75; Exam Effect: negative 2; Student Effect: 4; Residuals: negative 4.&#10;Row 13. Exam: 1; Student: Dave; Grade: 86; Grand Mean: 75; Exam Effect: negative 3; Student Effect: 8; Residuals: 6.&#10;Row 14. Exam: 2; Student: Dave; Grade: 97; Grand Mean: 75; Exam Effect: 12; Student Effect: 8; Residuals: 2.&#10;Row 15. Exam: 3; Student: Dave; Grade: 70; Grand Mean: 75; Exam Effect: negative 7; Student Effect: 8; Residuals: negative 6.&#10;Row 16. Exam: 4; Student: Dave; Grade: 79; Grand Mean: 75; Exam Effect: negative 2; Student Effect: 8; Residuals: negative 2.&#10;Row 17. Exam: 1; Student: Emily; Grade: 50; Grand Mean: 75; Exam Effect: negative 3; Student Effect: negative 28; Residuals: 6.&#10;Row 18. Exam: 2; Student: Emily; Grade: 63; Grand Mean: 75; Exam Effect: 12; Student Effect: negative 28; Residuals: 4.&#10;Row 19. Exam: 3; Student: Emily; Grade: 28; Grand Mean: 75; Exam Effect: negative 7; Student Effect: negative 28; Residuals: negative 12.&#10;Row 20. Exam: 4; Student: Emily; Grade: 47; Grand Mean: 75; Exam Effect: negative 2; Student Effect: negative 28; Residuals: 2.&#10;The column Grade and Grand Mean is highlighted and labeled S S Total. The column Exam Effect is highlighted and labeled S S T r. The column Student Effect is highlighted and labeled S S B. The column Residuals is highlighted and labeled S S E.  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129892" y="1600200"/>
            <a:ext cx="6884217" cy="452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54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Randomized Block ANOVA Table</a:t>
            </a:r>
          </a:p>
        </p:txBody>
      </p:sp>
      <p:pic>
        <p:nvPicPr>
          <p:cNvPr id="14" name="Picture Placeholder 3" descr="A table with four rows and six columns, the column headers are Source, d.f., S.S., M.S., t.s., P-value. &#10;The data from the table are as follows:&#10;Row 1. Source: Treatment; d.f.: T-1; S.S.: S S T r; M.S.: S S T r/(T-1); t.s.: M S T r/M S E; P-value: blank.&#10;Row 2. Source: Block; d.f.: B-1; S.S.: S S B; M.S.: S S B/(B-1); t.s.: M S B/M SE ; P-value: blank.&#10;Row 3. Source: Error; d.f.: (T-1)(B-1); S.S.: S S E; M.S.: S S E/(T-1)(B-1); t.s.: blank; P-value: blank.&#10;Row 4. Source: Total; d.f.: n-1; S.S.: S S Total; M.S.: blank; t.s.: ; P-value: blank.&#10;A text below the table reads, Testing TWO hypotheses:&#10;H subscript 0: tau subscript 1 equals tau subscript 2 equals three dots horizontally equals tau subscript T equals 0&#10;H subscript a: Some alpha subscript 1 is not equal to 0&#10;Difference in treatment means?&#10;H subscript 0: beta subscript 1 equals beta subscript 2 equals three dots horizontally equals beta subscript B equals 0&#10;H subscript a: Some beta subscript j is not equal to 0&#10;Difference in block means?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216436" y="1389654"/>
            <a:ext cx="6257994" cy="187272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165100" y="3322511"/>
                <a:ext cx="8610600" cy="2995643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624"/>
                  </a:spcBef>
                  <a:buNone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Testing TWO hypotheses:</a:t>
                </a:r>
              </a:p>
              <a:p>
                <a:pPr marL="0" indent="0">
                  <a:spcBef>
                    <a:spcPts val="624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=…=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sym typeface="Symbol" pitchFamily="18" charset="2"/>
                </a:endParaRPr>
              </a:p>
              <a:p>
                <a:pPr marL="0" indent="0">
                  <a:spcBef>
                    <a:spcPts val="624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𝐻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𝑎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sym typeface="Symbol" pitchFamily="18" charset="2"/>
                        </a:rPr>
                        <m:t>:</m:t>
                      </m:r>
                      <m:r>
                        <m:rPr>
                          <m:nor/>
                        </m:rPr>
                        <a:rPr lang="en-US" sz="2400">
                          <a:solidFill>
                            <a:schemeClr val="tx1"/>
                          </a:solidFill>
                          <a:sym typeface="Symbol" pitchFamily="18" charset="2"/>
                        </a:rPr>
                        <m:t>Some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sym typeface="Symbol" pitchFamily="18" charset="2"/>
                        </a:rPr>
                        <m:t> 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𝛼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𝑖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sym typeface="Symbol" pitchFamily="18" charset="2"/>
                        </a:rPr>
                        <m:t>≠0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sym typeface="Symbol" pitchFamily="18" charset="2"/>
                </a:endParaRPr>
              </a:p>
              <a:p>
                <a:pPr marL="0" indent="0">
                  <a:spcBef>
                    <a:spcPts val="624"/>
                  </a:spcBef>
                  <a:spcAft>
                    <a:spcPts val="1200"/>
                  </a:spcAft>
                  <a:buNone/>
                </a:pPr>
                <a:r>
                  <a:rPr lang="en-US" sz="2400" dirty="0">
                    <a:solidFill>
                      <a:schemeClr val="tx1"/>
                    </a:solidFill>
                  </a:rPr>
                  <a:t>Difference in treatment means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?</a:t>
                </a:r>
                <a:endParaRPr lang="en-US" sz="24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624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=…=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sym typeface="Symbol" pitchFamily="18" charset="2"/>
                </a:endParaRPr>
              </a:p>
              <a:p>
                <a:pPr marL="0" indent="0">
                  <a:spcBef>
                    <a:spcPts val="624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𝐻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𝑎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sym typeface="Symbol" pitchFamily="18" charset="2"/>
                        </a:rPr>
                        <m:t>:</m:t>
                      </m:r>
                      <m:r>
                        <m:rPr>
                          <m:nor/>
                        </m:rPr>
                        <a:rPr lang="en-US" sz="2400">
                          <a:solidFill>
                            <a:schemeClr val="tx1"/>
                          </a:solidFill>
                          <a:sym typeface="Symbol" pitchFamily="18" charset="2"/>
                        </a:rPr>
                        <m:t>Some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sym typeface="Symbol" pitchFamily="18" charset="2"/>
                        </a:rPr>
                        <m:t> 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Symbol" pitchFamily="18" charset="2"/>
                            </a:rPr>
                            <m:t>𝑗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sym typeface="Symbol" pitchFamily="18" charset="2"/>
                        </a:rPr>
                        <m:t>≠0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sym typeface="Symbol" pitchFamily="18" charset="2"/>
                </a:endParaRPr>
              </a:p>
              <a:p>
                <a:pPr marL="0" indent="0">
                  <a:spcBef>
                    <a:spcPts val="624"/>
                  </a:spcBef>
                  <a:buNone/>
                </a:pPr>
                <a:r>
                  <a:rPr lang="en-US" sz="2400" dirty="0">
                    <a:solidFill>
                      <a:schemeClr val="tx1"/>
                    </a:solidFill>
                  </a:rPr>
                  <a:t>Difference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in block </a:t>
                </a:r>
                <a:r>
                  <a:rPr lang="en-US" sz="2400" dirty="0">
                    <a:solidFill>
                      <a:schemeClr val="tx1"/>
                    </a:solidFill>
                  </a:rPr>
                  <a:t>means?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5100" y="3322511"/>
                <a:ext cx="8610600" cy="2995643"/>
              </a:xfrm>
              <a:blipFill rotWithShape="1">
                <a:blip r:embed="rId3"/>
                <a:stretch>
                  <a:fillRect l="-1062" t="-1426" b="-4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899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" y="25400"/>
            <a:ext cx="9143086" cy="1257300"/>
          </a:xfrm>
        </p:spPr>
        <p:txBody>
          <a:bodyPr/>
          <a:lstStyle/>
          <a:p>
            <a:r>
              <a:rPr lang="en-US" dirty="0"/>
              <a:t>Computing ANOVA Sums of Squares with R</a:t>
            </a:r>
          </a:p>
        </p:txBody>
      </p:sp>
      <p:pic>
        <p:nvPicPr>
          <p:cNvPr id="13" name="Picture Placeholder 2" descr="A set of command lines.&#10;The command lines read, prompt S S T r equals sum (Over lays dollar Exam Effect hat 2)&#10;Prompt S S B equals sum (Over lays dollar Student Effect hat 2)&#10;Prompt S S E equals sum (Over lays dollar Residuals hat 2)&#10;Prompt S S Total equals sum ( (Over lays dollar Grade minus Over lays dollar Grand Mean) hat 2)&#10;Prompt paste (S S Total, open single quote equals close single quote, S S T r, open single quote plus close single quote, SSB, open single quote plus close single quote, SSE)&#10;[1] open single quote 6230 equals 1030 plus 4480 plus 720 close single quote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479913" y="1769757"/>
            <a:ext cx="8184175" cy="1867136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4191000"/>
            <a:ext cx="8673738" cy="144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Note</a:t>
            </a:r>
            <a:r>
              <a:rPr lang="en-US" dirty="0" smtClean="0"/>
              <a:t>: </a:t>
            </a:r>
            <a:r>
              <a:rPr lang="en-US" dirty="0"/>
              <a:t>SSTotal = 6230 is same as in one-way ANOVAs</a:t>
            </a:r>
          </a:p>
          <a:p>
            <a:pPr marL="0" indent="0">
              <a:buNone/>
            </a:pPr>
            <a:r>
              <a:rPr lang="en-US" dirty="0"/>
              <a:t>SSTr = 1030 matches SSGroup for Exam ANOVA</a:t>
            </a:r>
          </a:p>
          <a:p>
            <a:pPr marL="0" indent="0">
              <a:buNone/>
            </a:pPr>
            <a:r>
              <a:rPr lang="en-US" dirty="0"/>
              <a:t>SSB = 4480 matches SSGroup for Student </a:t>
            </a:r>
            <a:r>
              <a:rPr lang="en-US" dirty="0" smtClean="0"/>
              <a:t>ANOVA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60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Two-Way ANOVA (Main Effects) in R</a:t>
            </a:r>
          </a:p>
        </p:txBody>
      </p:sp>
      <p:pic>
        <p:nvPicPr>
          <p:cNvPr id="9" name="Picture Placeholder 8" descr="A set of command lines and a table with three rows and six columns, the column headers are Df; Sum Sq; Mean Sq; F value; Pr (greater than F).&#10;The command lines read, prompt mod2wayequalsaov (Grade is similar to factor (Exam) plus Student, data equals Four Exams)&#10;prompt summary (mod2way)&#10;The data from the table are as follows:&#10;Row 1. factor (Exam): Df: 3; Sum Sq: 1030; Mean Sq: 343.3; F value: 5.722; Pr (greater than F): 0.0114. The number 0.0114 is encircled.&#10;Row 2. Student: Df: 4; Sum Sq: 4480; Mean Sq: 1120.0; F value: 18.667; Pr (greater than F): 4.35eminus05.&#10;Row 3. Residuals: Df: 12; Sum Sq: 720; Mean Sq: 60.0; F value: blank; Pr (greater than F): blank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316461" y="1625158"/>
            <a:ext cx="8511079" cy="2093095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4267200"/>
            <a:ext cx="8673738" cy="140034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200" dirty="0"/>
              <a:t>Evidence of a difference in means between exams</a:t>
            </a:r>
            <a:r>
              <a:rPr lang="en-US" sz="2200" dirty="0" smtClean="0"/>
              <a:t>.</a:t>
            </a:r>
          </a:p>
          <a:p>
            <a:pPr marL="0" indent="0">
              <a:lnSpc>
                <a:spcPct val="110000"/>
              </a:lnSpc>
              <a:buNone/>
            </a:pPr>
            <a:endParaRPr lang="en-US" sz="22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sz="2200" dirty="0" smtClean="0"/>
              <a:t>Note</a:t>
            </a:r>
            <a:r>
              <a:rPr lang="en-US" sz="2200" dirty="0"/>
              <a:t>: SSTr = 1030 matches SSGroup for Exam one-way ANOVA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200" dirty="0" smtClean="0"/>
              <a:t>SSB </a:t>
            </a:r>
            <a:r>
              <a:rPr lang="en-US" sz="2200" dirty="0"/>
              <a:t>= 4480 matches SSGroup for Student one-way </a:t>
            </a:r>
            <a:r>
              <a:rPr lang="en-US" sz="2200" dirty="0" smtClean="0"/>
              <a:t>ANOVA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77197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Does Blocking on Students Help?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566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One-way ANOVA with only </a:t>
            </a:r>
            <a:r>
              <a:rPr lang="en-US" dirty="0" smtClean="0"/>
              <a:t>Exam</a:t>
            </a:r>
            <a:endParaRPr lang="en-US" dirty="0"/>
          </a:p>
        </p:txBody>
      </p:sp>
      <p:pic>
        <p:nvPicPr>
          <p:cNvPr id="15" name="Picture Placeholder 4" descr="A table titled One-way ANOVA with only Exam with two rows and six column, the column headers are  Df; Sum Sq; Mean Sq; F value; Pr (greater than F).&#10;The data from the table are as follows:&#10;Row 1: factor (Exam): Df: 3; Sum Sq: 1030; Mean Sq: 343.3; F value: 1.056; Pr (greater than F): 0.395. The number 0.395 is encircled.&#10;Row 2: Residuals: Df: 16; Sum Sq: 5200; Mean Sq: 325.0; F value: blank; Pr (greater than F): blank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281513" y="2007532"/>
            <a:ext cx="6580975" cy="81186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type="body" sz="quarter" idx="10"/>
          </p:nvPr>
        </p:nvSpPr>
        <p:spPr>
          <a:xfrm>
            <a:off x="241662" y="3048000"/>
            <a:ext cx="8673738" cy="53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Two-way ANOVA with Exam and </a:t>
            </a:r>
            <a:r>
              <a:rPr lang="en-US" dirty="0" smtClean="0"/>
              <a:t>Student</a:t>
            </a:r>
            <a:endParaRPr lang="en-US" dirty="0"/>
          </a:p>
        </p:txBody>
      </p:sp>
      <p:pic>
        <p:nvPicPr>
          <p:cNvPr id="16" name="Picture Placeholder 5" descr="A table titled Two-way ANOVA with Exam and Student with three rows and six columns, the column heads are Df; Sum Sq; Mean Sq; F value; Pr (greater than F). &#10;The data from the table are as follows:&#10;Row 1. factor (Exam): Df: 3; Sum Sq: 1030; Mean Sq: 343.3; F value: 5.722; Pr (greater than F): 0.0114. The number 0.0114 is highlighted using a circle.&#10;Row 2. Student: Df: 4; Sum Sq: 4480; Mean Sq: 1120.0; F value: 18.667; Pr (greater than F): 4.35eminus05.&#10;Row 3. Residuals: Df: 12; Sum Sq: 720; Mean Sq: 60.0; F value: blank; Pr (greater than F): blank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241188" y="3810000"/>
            <a:ext cx="6661625" cy="1048441"/>
          </a:xfrm>
          <a:prstGeom prst="rect">
            <a:avLst/>
          </a:prstGeom>
        </p:spPr>
      </p:pic>
      <p:sp>
        <p:nvSpPr>
          <p:cNvPr id="14" name="Content Placeholder 3"/>
          <p:cNvSpPr>
            <a:spLocks noGrp="1"/>
          </p:cNvSpPr>
          <p:nvPr>
            <p:ph sz="quarter" idx="14"/>
          </p:nvPr>
        </p:nvSpPr>
        <p:spPr>
          <a:xfrm>
            <a:off x="241300" y="5105400"/>
            <a:ext cx="8750300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Variability in Grade explained by Student effectively reduces the error variability (SSE). This makes it easier to detect a difference in the Exam means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9767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</a:t>
            </a:r>
            <a:r>
              <a:rPr lang="en-US" dirty="0" smtClean="0"/>
              <a:t>6.3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Two-way ANOVA for block design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Model (main effects only)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Fitting the </a:t>
            </a:r>
            <a:r>
              <a:rPr lang="en-US" altLang="en-US" dirty="0" smtClean="0">
                <a:sym typeface="Symbol" panose="05050102010706020507" pitchFamily="18" charset="2"/>
              </a:rPr>
              <a:t>model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Sums of overlays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Partitioning variability</a:t>
            </a:r>
          </a:p>
          <a:p>
            <a:pPr marL="0" indent="508000"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en-US" dirty="0">
                <a:sym typeface="Symbol" panose="05050102010706020507" pitchFamily="18" charset="2"/>
              </a:rPr>
              <a:t>ANOVA </a:t>
            </a:r>
            <a:r>
              <a:rPr lang="en-US" altLang="en-US" dirty="0" smtClean="0">
                <a:sym typeface="Symbol" panose="05050102010706020507" pitchFamily="18" charset="2"/>
              </a:rPr>
              <a:t>table</a:t>
            </a:r>
            <a:endParaRPr lang="en-US" alt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405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Randomized Complete Block Design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>
              <a:xfrm>
                <a:off x="243114" y="1377042"/>
                <a:ext cx="8610600" cy="56605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i="1" dirty="0"/>
                  <a:t>T</a:t>
                </a:r>
                <a:r>
                  <a:rPr lang="en-US" dirty="0"/>
                  <a:t> treatments, </a:t>
                </a:r>
                <a:r>
                  <a:rPr lang="en-US" i="1" dirty="0"/>
                  <a:t>B</a:t>
                </a:r>
                <a:r>
                  <a:rPr lang="en-US" dirty="0"/>
                  <a:t> Blocks,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units</a:t>
                </a:r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3114" y="1377042"/>
                <a:ext cx="8610600" cy="566058"/>
              </a:xfrm>
              <a:blipFill rotWithShape="1">
                <a:blip r:embed="rId2"/>
                <a:stretch>
                  <a:fillRect l="-1275" t="-9677" b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Placeholder 1">
                <a:extLst>
                  <a:ext uri="{FF2B5EF4-FFF2-40B4-BE49-F238E27FC236}">
                    <a16:creationId xmlns="" xmlns:a16="http://schemas.microsoft.com/office/drawing/2014/main" id="{A0DE5FE2-FF87-400F-BB4B-7F3EBF2BCE8E}"/>
                  </a:ext>
                </a:extLst>
              </p:cNvPr>
              <p:cNvGraphicFramePr>
                <a:graphicFrameLocks noGrp="1"/>
              </p:cNvGraphicFramePr>
              <p:nvPr>
                <p:ph type="tbl" sz="quarter" idx="12"/>
                <p:extLst>
                  <p:ext uri="{D42A27DB-BD31-4B8C-83A1-F6EECF244321}">
                    <p14:modId xmlns:p14="http://schemas.microsoft.com/office/powerpoint/2010/main" val="2100837551"/>
                  </p:ext>
                </p:extLst>
              </p:nvPr>
            </p:nvGraphicFramePr>
            <p:xfrm>
              <a:off x="123715" y="2042160"/>
              <a:ext cx="8871171" cy="22250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37360">
                      <a:extLst>
                        <a:ext uri="{9D8B030D-6E8A-4147-A177-3AD203B41FA5}">
                          <a16:colId xmlns="" xmlns:a16="http://schemas.microsoft.com/office/drawing/2014/main" val="2375225165"/>
                        </a:ext>
                      </a:extLst>
                    </a:gridCol>
                    <a:gridCol w="1142872">
                      <a:extLst>
                        <a:ext uri="{9D8B030D-6E8A-4147-A177-3AD203B41FA5}">
                          <a16:colId xmlns="" xmlns:a16="http://schemas.microsoft.com/office/drawing/2014/main" val="2968101328"/>
                        </a:ext>
                      </a:extLst>
                    </a:gridCol>
                    <a:gridCol w="1142872">
                      <a:extLst>
                        <a:ext uri="{9D8B030D-6E8A-4147-A177-3AD203B41FA5}">
                          <a16:colId xmlns="" xmlns:a16="http://schemas.microsoft.com/office/drawing/2014/main" val="1960483020"/>
                        </a:ext>
                      </a:extLst>
                    </a:gridCol>
                    <a:gridCol w="1142872">
                      <a:extLst>
                        <a:ext uri="{9D8B030D-6E8A-4147-A177-3AD203B41FA5}">
                          <a16:colId xmlns="" xmlns:a16="http://schemas.microsoft.com/office/drawing/2014/main" val="1337006688"/>
                        </a:ext>
                      </a:extLst>
                    </a:gridCol>
                    <a:gridCol w="1234824">
                      <a:extLst>
                        <a:ext uri="{9D8B030D-6E8A-4147-A177-3AD203B41FA5}">
                          <a16:colId xmlns="" xmlns:a16="http://schemas.microsoft.com/office/drawing/2014/main" val="1748526082"/>
                        </a:ext>
                      </a:extLst>
                    </a:gridCol>
                    <a:gridCol w="2470371">
                      <a:extLst>
                        <a:ext uri="{9D8B030D-6E8A-4147-A177-3AD203B41FA5}">
                          <a16:colId xmlns="" xmlns:a16="http://schemas.microsoft.com/office/drawing/2014/main" val="13332957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1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2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⋯</m:t>
                                </m:r>
                              </m:oMath>
                            </m:oMathPara>
                          </a14:m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B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mean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5814683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b="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⋯</m:t>
                                </m:r>
                              </m:oMath>
                            </m:oMathPara>
                          </a14:m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1</m:t>
                                    </m:r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𝐵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smtClean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1800" smtClean="0">
                                    <a:latin typeface="Cambria Math"/>
                                  </a:rPr>
                                  <m:t>.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702077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⋯</m:t>
                                </m:r>
                              </m:oMath>
                            </m:oMathPara>
                          </a14:m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𝐵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smtClean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800" smtClean="0">
                                    <a:latin typeface="Cambria Math"/>
                                  </a:rPr>
                                  <m:t>.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3202921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⋮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0972634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𝑇</m:t>
                                    </m:r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𝑇</m:t>
                                    </m:r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⋯</m:t>
                                </m:r>
                              </m:oMath>
                            </m:oMathPara>
                          </a14:m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𝑇𝐵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smtClean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𝑇</m:t>
                                    </m:r>
                                  </m:sub>
                                </m:sSub>
                                <m:r>
                                  <a:rPr lang="en-US" sz="1800" smtClean="0">
                                    <a:latin typeface="Cambria Math"/>
                                  </a:rPr>
                                  <m:t>.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5319890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mean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smtClean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.1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smtClean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.2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smtClean="0">
                                    <a:latin typeface="Cambria Math"/>
                                  </a:rPr>
                                  <m:t>⋯</m:t>
                                </m:r>
                              </m:oMath>
                            </m:oMathPara>
                          </a14:m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smtClean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.</m:t>
                                    </m:r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𝐵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smtClean="0">
                                            <a:latin typeface="Cambria Math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800" smtClean="0">
                                        <a:latin typeface="Cambria Math"/>
                                      </a:rPr>
                                      <m:t>..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3054569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Placeholder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0DE5FE2-FF87-400F-BB4B-7F3EBF2BCE8E}"/>
                  </a:ext>
                </a:extLst>
              </p:cNvPr>
              <p:cNvGraphicFramePr>
                <a:graphicFrameLocks noGrp="1"/>
              </p:cNvGraphicFramePr>
              <p:nvPr>
                <p:ph type="tbl" sz="quarter" idx="12"/>
                <p:extLst>
                  <p:ext uri="{D42A27DB-BD31-4B8C-83A1-F6EECF244321}">
                    <p14:modId xmlns:p14="http://schemas.microsoft.com/office/powerpoint/2010/main" val="2100837551"/>
                  </p:ext>
                </p:extLst>
              </p:nvPr>
            </p:nvGraphicFramePr>
            <p:xfrm>
              <a:off x="123715" y="2042160"/>
              <a:ext cx="8871171" cy="22250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3736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375225165"/>
                        </a:ext>
                      </a:extLst>
                    </a:gridCol>
                    <a:gridCol w="1142872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968101328"/>
                        </a:ext>
                      </a:extLst>
                    </a:gridCol>
                    <a:gridCol w="1142872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960483020"/>
                        </a:ext>
                      </a:extLst>
                    </a:gridCol>
                    <a:gridCol w="1142872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337006688"/>
                        </a:ext>
                      </a:extLst>
                    </a:gridCol>
                    <a:gridCol w="123482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748526082"/>
                        </a:ext>
                      </a:extLst>
                    </a:gridCol>
                    <a:gridCol w="2470371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3332957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1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2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51064" t="-8197" r="-323404" b="-5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B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mean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5814683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1596" t="-108197" r="-522872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2941" t="-108197" r="-425668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51064" t="-108197" r="-32340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417734" t="-108197" r="-199507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9506" t="-108197" b="-4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702077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1596" t="-208197" r="-522872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2941" t="-208197" r="-425668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51064" t="-208197" r="-32340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417734" t="-208197" r="-199507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9506" t="-208197" b="-3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3202921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t="-313333" r="-410877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1596" t="-313333" r="-522872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2941" t="-313333" r="-425668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51064" t="-313333" r="-32340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417734" t="-313333" r="-199507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9506" t="-313333" b="-22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972634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Treatment 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1596" t="-406557" r="-52287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2941" t="-406557" r="-425668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51064" t="-406557" r="-323404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417734" t="-406557" r="-199507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9506" t="-406557" b="-1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5319890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8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Block mean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51596" t="-506557" r="-52287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2941" t="-506557" r="-425668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51064" t="-506557" r="-323404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417734" t="-506557" r="-199507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9506" t="-506557" b="-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30545693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241662" y="4356100"/>
                <a:ext cx="8673738" cy="19050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Note: We use the “dot” notation to indicate summing over one (or more) of the subscripts when finding the mean. For example,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2⋅</m:t>
                        </m:r>
                      </m:sub>
                    </m:sSub>
                  </m:oMath>
                </a14:m>
                <a:r>
                  <a:rPr lang="en-US" sz="2400" dirty="0"/>
                  <a:t> is the mean for Treatment 2, summing over all blocks,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⋅⋅</m:t>
                        </m:r>
                      </m:sub>
                    </m:sSub>
                  </m:oMath>
                </a14:m>
                <a:r>
                  <a:rPr lang="en-US" sz="2400" dirty="0"/>
                  <a:t> is the grand mean, summing over all treatments and blocks</a:t>
                </a:r>
                <a:r>
                  <a:rPr lang="en-US" sz="2400" dirty="0" smtClean="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241662" y="4356100"/>
                <a:ext cx="8673738" cy="1905000"/>
              </a:xfrm>
              <a:blipFill rotWithShape="1">
                <a:blip r:embed="rId4"/>
                <a:stretch>
                  <a:fillRect l="-1124" t="-2244" r="-1335" b="-86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590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Exam </a:t>
            </a:r>
            <a:r>
              <a:rPr lang="en-US" altLang="en-US" dirty="0" smtClean="0"/>
              <a:t>Scores (1 of 2)</a:t>
            </a:r>
            <a:endParaRPr lang="ru-RU" dirty="0"/>
          </a:p>
        </p:txBody>
      </p:sp>
      <p:pic>
        <p:nvPicPr>
          <p:cNvPr id="8" name="Picture 2" descr="A table with five rows and seven columns the column headers are Adam, Brenda, Cathy, Dave, Emily, and Mean. &#10;The data from the table are as follows:&#10;Row 1. Exam #1: Adam: 62; Brenda: 94; Cathy: 68; Dave: 86; Emily: 50; Mean: 72.&#10;Row 2. Exam #2: Adam: 87; Brenda: 95; Cathy: 93; Dave: 97; Emily: 63; Mean: 87.&#10;Row 3. Exam #3: Adam: 74; Brenda: 86; Cathy: 82; Dave: 70; Emily: 28; Mean: 68.&#10;Row 4. Exam #4: Adam: 77; Brenda: 89; Cathy: 73; Dave: 79; Emily: 47; Mean: 73.&#10;Row 5. Mean: Adam: 75; Brenda: 91; Cathy: 79; Dave: 83; Emily: 47; Mean: 75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8590" y="1563100"/>
            <a:ext cx="7346821" cy="239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419600"/>
            <a:ext cx="8610600" cy="167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Is there evidence of a difference in means . . .</a:t>
            </a:r>
          </a:p>
          <a:p>
            <a:pPr marL="747713" indent="0">
              <a:buNone/>
            </a:pPr>
            <a:r>
              <a:rPr lang="en-US" dirty="0"/>
              <a:t>due to Exam</a:t>
            </a:r>
            <a:r>
              <a:rPr lang="en-US" dirty="0" smtClean="0"/>
              <a:t>?</a:t>
            </a:r>
            <a:endParaRPr lang="en-US" dirty="0"/>
          </a:p>
          <a:p>
            <a:pPr marL="747713" indent="0">
              <a:buNone/>
            </a:pPr>
            <a:r>
              <a:rPr lang="en-US" dirty="0"/>
              <a:t>due to Student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43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Two-Way ANOVA: Main Effects Model</a:t>
            </a:r>
          </a:p>
        </p:txBody>
      </p:sp>
      <p:pic>
        <p:nvPicPr>
          <p:cNvPr id="4" name="Picture Placeholder 3" descr="An equation with four callouts reads, Y equals mu plus tau subscript i plus beta subscript j plus varepsilon.  The first callout reading Grand mean points toward mu. The second callout reading Effect for I t h treatment points toward tau. The third callout reading Effect for j t h block points toward beta. The fourth callout reading Random error points toward varepsilon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624221" y="2133600"/>
            <a:ext cx="7895558" cy="340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03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Effects for Two-Way</a:t>
            </a:r>
          </a:p>
        </p:txBody>
      </p:sp>
      <p:pic>
        <p:nvPicPr>
          <p:cNvPr id="6" name="Picture Placeholder 5" descr="An annotated equation followed by other equations. The equation is: Y equals mu plus tau subscript I plus B subscript j plus epsilon. Three callouts below the equation read: Mu hat equals Y bar.., pointing to mu, tau hat subscript I equals y bar subscript i. minus y bar… (treatment), pointing to tau subscript I, and beta hat subscript j equals y bar. Minus y bar.. (block) pointing to Beta subscript j. Two equations below read Predicted (fitted) value for (I, j) ith cell: Y hat subscript I j equals y bar.. plus (y bar subscript i. minus y bar..) plus (y bar.j minus y bar..) and residual for (I, j)th cell: y subscript I j minus y hat subscript I j equals y subscript I j minus y bar i. minus y bar. Subscript j plus y bar.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941655" y="1566097"/>
            <a:ext cx="7260690" cy="460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7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 of Overlays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3114" y="1415142"/>
                <a:ext cx="8610600" cy="109945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/>
                        </a:rPr>
                        <m:t>𝑌</m:t>
                      </m:r>
                      <m:r>
                        <a:rPr lang="en-US" sz="2800" i="1">
                          <a:latin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</a:rPr>
                        <m:t>𝜇</m:t>
                      </m:r>
                      <m:r>
                        <a:rPr lang="en-US" sz="28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𝑗</m:t>
                          </m:r>
                        </m:sub>
                      </m:sSub>
                      <m:r>
                        <a:rPr lang="en-US" sz="2800" i="1">
                          <a:latin typeface="Cambria Math"/>
                        </a:rPr>
                        <m:t>+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𝜀</m:t>
                      </m:r>
                    </m:oMath>
                  </m:oMathPara>
                </a14:m>
                <a:endParaRPr lang="en-US" sz="2800" dirty="0" smtClean="0"/>
              </a:p>
              <a:p>
                <a:pPr marL="0" indent="0">
                  <a:buNone/>
                </a:pPr>
                <a:r>
                  <a:rPr lang="en-US" dirty="0"/>
                  <a:t>Decompose the response values into four pieces</a:t>
                </a:r>
                <a:r>
                  <a:rPr lang="en-US" dirty="0" smtClean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3114" y="1415142"/>
                <a:ext cx="8610600" cy="1099458"/>
              </a:xfrm>
              <a:blipFill rotWithShape="0">
                <a:blip r:embed="rId2"/>
                <a:stretch>
                  <a:fillRect l="-1275" b="-7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Placeholder 7" descr="An equation reads: Response equals Grand average equals y bar subscript dot dot. Plus Treatment effect plus left parenthesis y bar subscript i dot minus y bar subscript dot dot right parenthesis.&#10;Plus Block effect plus left parenthesis y bar subscript j dot minus y bar subscript dot dot right parenthesis.&#10;Plus Residual plus left parenthesis y subscript i j minus y bar subscript i dot minus y bar subscript dot j plus y bar subscript dot dot right parenthesis.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tretch>
            <a:fillRect/>
          </a:stretch>
        </p:blipFill>
        <p:spPr>
          <a:xfrm>
            <a:off x="371268" y="3200400"/>
            <a:ext cx="8401465" cy="207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Exam Scores </a:t>
            </a:r>
            <a:r>
              <a:rPr lang="en-US" altLang="en-US" dirty="0" smtClean="0"/>
              <a:t>(2 </a:t>
            </a:r>
            <a:r>
              <a:rPr lang="en-US" altLang="en-US" dirty="0"/>
              <a:t>of 2)</a:t>
            </a:r>
            <a:endParaRPr lang="en-US" dirty="0"/>
          </a:p>
        </p:txBody>
      </p:sp>
      <p:pic>
        <p:nvPicPr>
          <p:cNvPr id="6" name="Picture Placeholder 5" descr="A table with five rows and seven columns, the column headers are Adam, Brenda, Cathy, Dave, Emily, and Mean. &#10;The data from the table are as follows:&#10;Row 1. Exam #1: Adam: 62; Brenda: 94; Cathy: 68; Dave: 86; Emily: 50; Mean: 72.&#10;Row 2. Exam #2: Adam: 87; Brenda: 95; Cathy: 93; Dave: 97; Emily: 63; Mean: 87.&#10;Row 3. Exam #3: Adam: 74; Brenda: 86; Cathy: 82; Dave: 70; Emily: 28; Mean: 68.&#10;Row 4. Exam #4: Adam: 77; Brenda: 89; Cathy: 73; Dave: 79; Emily: 47; Mean: 73.&#10;Row 5. Mean: Adam: 75; Brenda: 91; Cathy: 79; Dave: 83; Emily: 47; Mean: 75.&#10;The second column and the third row are highlighted using a rectangle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474607" y="1524000"/>
            <a:ext cx="6118586" cy="2096879"/>
          </a:xfrm>
          <a:prstGeom prst="rect">
            <a:avLst/>
          </a:prstGeom>
        </p:spPr>
      </p:pic>
      <p:pic>
        <p:nvPicPr>
          <p:cNvPr id="10" name="Picture Placeholder 9" descr="A text reads, Brenda on Exam hash3:&#10;Grand: y bar subscript dot dot equals 75&#10;Examhash3: y bar subscript 3 dot minus y bar equals 68 minus 75 equals negative 7&#10;Brenda: y bar subscript dot 2 minus y bar equals 91 minus 75 equals plus 16&#10;Y hat subscript 32 equals 75 minus 7 plus 16 equals 84 right arrow residual equals 86 minus 84 equals plus 2.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886519" y="3886200"/>
            <a:ext cx="7370962" cy="214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83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Overlays for Exams</a:t>
            </a:r>
          </a:p>
        </p:txBody>
      </p:sp>
      <p:pic>
        <p:nvPicPr>
          <p:cNvPr id="8" name="Picture Placeholder 7" descr="A table titled as Overlays for Exams with twenty rows and seven columns. The column headers are: Exam, Student, Grade, Grand Mean, Exam Effect, Student Effect, and Residuals. The data presented in the table is as follows:&#10;Row 1. Exam: 1; Student: Adam; Grade: 62; Grand Mean: 75; Exam Effect: negative 3; Student Effect: 0; Residuals: negative 10.&#10;Row 2. Exam: 2; Student: Adam; Grade: 87; Grand Mean: 75; Exam Effect: 12; Student Effect: 0; Residuals: 0.&#10;Row 3. Exam: 3; Student: Adam; Grade: 74; Grand Mean: 75; Exam Effect: negative 7; Student Effect: 0; Residuals: 6.&#10;Row 4. Exam: 4; Student: Adam; Grade: 77; Grand Mean: 75; Exam Effect: negative 2; Student Effect: 0; Residuals: 4.&#10;Row 5. Exam: 1; Student: Brenda; Grade: 94; Grand Mean: 75; Exam Effect: negative 3; Student Effect: 16; Residuals: 6.&#10;Row 6. Exam: 2; Student: Brenda; Grade: 95; Grand Mean: 75; Exam Effect: 12; Student Effect: 16; Residuals: negative 8.&#10;Row 7. Exam: 3; Student: Brenda: Grade: 86; Grand Mean: 75; Exam Effect: negative 7; Student Effect: 16; Residuals: 2.&#10;Row 8. Exam: 4; Student: Brenda; Grade: 89; Grand Mean: 75; Exam Effect: negative 2; Student Effect: 16; Residuals: 0.&#10;Row 9. Exam: 1; Student: Cathy; Grade: 68; Grand Mean: 75; Exam Effect: negative 3; Student Effect: 4; Residuals: negative 8.&#10;Row 10. Exam: 2; Student: Cathy; Grade: 93; Grand Mean: 75; Exam Effect: 12; Student Effect: 4; Residuals: 2.&#10;Row 11. Exam: 3; Student: Cathy; Grade: 82; Grand Mean: 75; Exam Effect: negative 7; Student Effect: 4; Residuals: 10.&#10;Row 12. Exam: 4; Student: Cathy; Grade: 73; Grand Mean: 75; Exam Effect: negative 2; Student Effect: 4; Residuals: negative 4.&#10;Row 13. Exam: 1; Student: Dave; Grade: 86; Grand Mean: 75; Exam Effect: negative 3; Student Effect: 8; Residuals: 6.&#10;Row 14. Exam: 2; Student: Dave; Grade: 97; Grand Mean: 75; Exam Effect: 12; Student Effect: 8; Residuals: 2.&#10;Row 15. Exam: 3; Student: Dave; Grade: 70; Grand Mean: 75; Exam Effect: negative 7; Student Effect: 8; Residuals: negative 6.&#10;Row 16. Exam: 4; Student: Dave; Grade: 79; Grand Mean: 75; Exam Effect: negative 2; Student Effect: 8; Residuals: negative 2.&#10;Row 17. Exam: 1; Student: Emily; Grade: 50; Grand Mean: 75; Exam Effect: negative 3; Student Effect: negative 28; Residuals: 6.&#10;Row 18. Exam: 2; Student: Emily; Grade: 63; Grand Mean: 75; Exam Effect: 12; Student Effect: negative 28; Residuals: 4.&#10;Row 19. Exam: 3; Student: Emily; Grade: 28; Grand Mean: 75; Exam Effect: negative 7; Student Effect: negative 28; Residuals: negative 12.&#10;Row 20. Exam: 4; Student: Emily; Grade: 47; Grand Mean: 75; Exam Effect: negative 2; Student Effect: negative 28; Residuals: 2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1046920" y="1532190"/>
            <a:ext cx="7050160" cy="462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8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2953</TotalTime>
  <Words>303</Words>
  <Application>Microsoft Office PowerPoint</Application>
  <PresentationFormat>On-screen Show (4:3)</PresentationFormat>
  <Paragraphs>90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ＭＳ Ｐゴシック</vt:lpstr>
      <vt:lpstr>Arial</vt:lpstr>
      <vt:lpstr>Arial Black</vt:lpstr>
      <vt:lpstr>Calibri</vt:lpstr>
      <vt:lpstr>Cambria Math</vt:lpstr>
      <vt:lpstr>Courier New</vt:lpstr>
      <vt:lpstr>Symbol</vt:lpstr>
      <vt:lpstr>Wingdings</vt:lpstr>
      <vt:lpstr>bergerinvitels3e_lectureslides_ch01_final</vt:lpstr>
      <vt:lpstr>Section 6.3 </vt:lpstr>
      <vt:lpstr>Section 6.3</vt:lpstr>
      <vt:lpstr>Randomized Complete Block Design</vt:lpstr>
      <vt:lpstr>Example: Exam Scores (1 of 2)</vt:lpstr>
      <vt:lpstr>Two-Way ANOVA: Main Effects Model</vt:lpstr>
      <vt:lpstr>Estimating Effects for Two-Way</vt:lpstr>
      <vt:lpstr>Sum of Overlays</vt:lpstr>
      <vt:lpstr>Example: Exam Scores (2 of 2)</vt:lpstr>
      <vt:lpstr>Overlays for Exams</vt:lpstr>
      <vt:lpstr>Computing Overlay Terms with R</vt:lpstr>
      <vt:lpstr>Randomized Block Design: Partitioning Variability</vt:lpstr>
      <vt:lpstr>Partitioning for Exam Grades</vt:lpstr>
      <vt:lpstr>Randomized Block ANOVA Table</vt:lpstr>
      <vt:lpstr>Computing ANOVA Sums of Squares with R</vt:lpstr>
      <vt:lpstr>Two-Way ANOVA (Main Effects) in R</vt:lpstr>
      <vt:lpstr>Does Blocking on Students Help?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6.3</dc:title>
  <dc:creator>Canon</dc:creator>
  <cp:lastModifiedBy>Newton, Andy</cp:lastModifiedBy>
  <cp:revision>564</cp:revision>
  <dcterms:created xsi:type="dcterms:W3CDTF">2015-10-23T14:29:37Z</dcterms:created>
  <dcterms:modified xsi:type="dcterms:W3CDTF">2018-08-30T15:28:42Z</dcterms:modified>
</cp:coreProperties>
</file>